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1" r:id="rId13"/>
    <p:sldId id="280" r:id="rId14"/>
    <p:sldId id="283" r:id="rId15"/>
    <p:sldId id="282" r:id="rId16"/>
    <p:sldId id="284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14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05B39-89C3-4919-A465-5A0B96D4A7B4}" type="datetimeFigureOut">
              <a:rPr lang="en-GB" smtClean="0"/>
              <a:pPr/>
              <a:t>19/08/2010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AB312-CF68-4370-8578-15206E5D9F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B312-CF68-4370-8578-15206E5D9FC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Духовные Дары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0"/>
            <a:ext cx="7772400" cy="1362456"/>
          </a:xfrm>
        </p:spPr>
        <p:txBody>
          <a:bodyPr/>
          <a:lstStyle/>
          <a:p>
            <a:r>
              <a:rPr lang="ru-RU" dirty="0" smtClean="0"/>
              <a:t>1 Петра 4:10-11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7723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Говорить </a:t>
            </a:r>
            <a:r>
              <a:rPr lang="ru-RU" sz="2800" dirty="0" smtClean="0"/>
              <a:t>слова </a:t>
            </a:r>
            <a:r>
              <a:rPr lang="ru-RU" sz="2800" dirty="0" smtClean="0"/>
              <a:t>Божии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Служение</a:t>
            </a:r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/>
          <p:cNvSpPr>
            <a:spLocks noChangeAspect="1" noChangeArrowheads="1" noTextEdit="1"/>
          </p:cNvSpPr>
          <p:nvPr/>
        </p:nvSpPr>
        <p:spPr bwMode="auto">
          <a:xfrm>
            <a:off x="0" y="228600"/>
            <a:ext cx="8829675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324101" y="315913"/>
            <a:ext cx="9525" cy="62293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591301" y="315913"/>
            <a:ext cx="9525" cy="62293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61938" y="10541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61938" y="19685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61938" y="25781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61938" y="31877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61938" y="41021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61938" y="50165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61938" y="53213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61938" y="59309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66701" y="315913"/>
            <a:ext cx="9525" cy="62293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8877301" y="315913"/>
            <a:ext cx="9525" cy="62293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261938" y="320676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261938" y="65405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660401" y="315913"/>
            <a:ext cx="14954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Название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974726" y="677863"/>
            <a:ext cx="8096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дара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3803651" y="315913"/>
            <a:ext cx="14668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Описание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6994526" y="315913"/>
            <a:ext cx="17240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Пользуется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146926" y="677863"/>
            <a:ext cx="13525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сегодня?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336551" y="1076326"/>
            <a:ext cx="15811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Пророчество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2393951" y="1076326"/>
            <a:ext cx="40671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Слово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Бога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через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Духа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Святого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2393951" y="1381126"/>
            <a:ext cx="23050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сказано человеком,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4527551" y="1381126"/>
            <a:ext cx="1866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для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назидания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2393951" y="1685926"/>
            <a:ext cx="3714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увещания и утешения в церкви.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6661151" y="1076326"/>
            <a:ext cx="17621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Проповедник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336551" y="1990726"/>
            <a:ext cx="12573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Служение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2393951" y="1990726"/>
            <a:ext cx="22288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Делать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с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радостью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4470401" y="1990726"/>
            <a:ext cx="16002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то, что надо,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2393951" y="2295526"/>
            <a:ext cx="3838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принимать поручения от других.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6661151" y="1990726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336551" y="2600326"/>
            <a:ext cx="10572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Учитель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2393951" y="2600326"/>
            <a:ext cx="32956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Передать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духовную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истину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2393951" y="2905126"/>
            <a:ext cx="30289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верующим для назидания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5232401" y="2905126"/>
            <a:ext cx="9620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церкви.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6661151" y="2600326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336551" y="3209926"/>
            <a:ext cx="13525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Увещатель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2393951" y="3209926"/>
            <a:ext cx="25978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Давать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слова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утешени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,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5013326" y="3209926"/>
            <a:ext cx="14112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ободрени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и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2393951" y="3514726"/>
            <a:ext cx="42862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совет другим верующим, чтобы они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2393951" y="3819526"/>
            <a:ext cx="29337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чувствовали себя лучше.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6661151" y="3209926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336551" y="4124326"/>
            <a:ext cx="14668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Раздаватель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2393951" y="4124326"/>
            <a:ext cx="41433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Давать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материальные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вещи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/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деньги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2393951" y="4429126"/>
            <a:ext cx="3238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работе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Бога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с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радостью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и с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393951" y="4733926"/>
            <a:ext cx="14573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щедростью.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6661151" y="4124326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336551" y="5038726"/>
            <a:ext cx="13430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Начальник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2393951" y="5038726"/>
            <a:ext cx="23336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Руководит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людьми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6661151" y="5038726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36551" y="5343526"/>
            <a:ext cx="1895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Благотворитель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2393951" y="5343526"/>
            <a:ext cx="3800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Видеть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нужду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отвечать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эту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2393951" y="5648326"/>
            <a:ext cx="9048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нужду.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6661151" y="5343526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" grpId="0"/>
      <p:bldP spid="1050" grpId="0"/>
      <p:bldP spid="1051" grpId="0"/>
      <p:bldP spid="1052" grpId="0"/>
      <p:bldP spid="1053" grpId="0"/>
      <p:bldP spid="1054" grpId="0"/>
      <p:bldP spid="1055" grpId="0"/>
      <p:bldP spid="1056" grpId="0"/>
      <p:bldP spid="1057" grpId="0"/>
      <p:bldP spid="1058" grpId="0"/>
      <p:bldP spid="1059" grpId="0"/>
      <p:bldP spid="1060" grpId="0"/>
      <p:bldP spid="1061" grpId="0"/>
      <p:bldP spid="1062" grpId="0"/>
      <p:bldP spid="1063" grpId="0"/>
      <p:bldP spid="1064" grpId="0"/>
      <p:bldP spid="1065" grpId="0"/>
      <p:bldP spid="1066" grpId="0"/>
      <p:bldP spid="1067" grpId="0"/>
      <p:bldP spid="1068" grpId="0"/>
      <p:bldP spid="1069" grpId="0"/>
      <p:bldP spid="1070" grpId="0"/>
      <p:bldP spid="1071" grpId="0"/>
      <p:bldP spid="1072" grpId="0"/>
      <p:bldP spid="1073" grpId="0"/>
      <p:bldP spid="1074" grpId="0"/>
      <p:bldP spid="1075" grpId="0"/>
      <p:bldP spid="1076" grpId="0"/>
      <p:bldP spid="1077" grpId="0"/>
      <p:bldP spid="1078" grpId="0"/>
      <p:bldP spid="1079" grpId="0"/>
      <p:bldP spid="1080" grpId="0"/>
      <p:bldP spid="1081" grpId="0"/>
      <p:bldP spid="10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1" y="304800"/>
          <a:ext cx="8610599" cy="6217920"/>
        </p:xfrm>
        <a:graphic>
          <a:graphicData uri="http://schemas.openxmlformats.org/drawingml/2006/table">
            <a:tbl>
              <a:tblPr/>
              <a:tblGrid>
                <a:gridCol w="2057399"/>
                <a:gridCol w="4267200"/>
                <a:gridCol w="2286000"/>
              </a:tblGrid>
              <a:tr h="313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Times New Roman"/>
                        </a:rPr>
                        <a:t>Название дара</a:t>
                      </a:r>
                      <a:endParaRPr lang="en-GB" sz="24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Times New Roman"/>
                        </a:rPr>
                        <a:t>Описание</a:t>
                      </a:r>
                      <a:endParaRPr lang="en-GB" sz="24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j-lt"/>
                          <a:ea typeface="Times New Roman"/>
                        </a:rPr>
                        <a:t>Пользуется сегодня?</a:t>
                      </a:r>
                      <a:endParaRPr lang="en-GB" sz="24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Пророчество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Слово от Бога через Духа Святого сказано человеком,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для назидания, увещания и утешения в церкви.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Проповедник?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Служение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Делать с радостью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то, что надо, принимать поручения от других.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Учитель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Передать духовную истину верующим для назидания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церкви.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Увещатель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Давать слова утешение,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ободрение и совет другим верующим, чтобы они чувствовали себя лучше.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Times New Roman"/>
                        </a:rPr>
                        <a:t>Раздаватель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Давать материальные вещи/деньги работе Бога с радостью и с щедростью.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Начальник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Руководит людьми.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Благотворитель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Видеть нужду и отвечать на эту нужду.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Пастырь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Ответственность и забота за группу верующих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/>
          <p:cNvSpPr>
            <a:spLocks noChangeAspect="1" noChangeArrowheads="1" noTextEdit="1"/>
          </p:cNvSpPr>
          <p:nvPr/>
        </p:nvSpPr>
        <p:spPr bwMode="auto">
          <a:xfrm>
            <a:off x="157163" y="139700"/>
            <a:ext cx="8829675" cy="658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171701" y="244475"/>
            <a:ext cx="9525" cy="6381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743701" y="244475"/>
            <a:ext cx="9525" cy="6381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61938" y="1106488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61938" y="4392613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61938" y="4678363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61938" y="4954588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61938" y="5507038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261938" y="5783263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261938" y="6335713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66701" y="244475"/>
            <a:ext cx="9525" cy="6381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8877301" y="244475"/>
            <a:ext cx="9525" cy="6381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61938" y="249238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61938" y="6611938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488951" y="254000"/>
            <a:ext cx="1724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Название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850901" y="682625"/>
            <a:ext cx="923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дара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698876" y="254000"/>
            <a:ext cx="1695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Описание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6956426" y="254000"/>
            <a:ext cx="1990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Пользуется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7127876" y="682625"/>
            <a:ext cx="1562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сегодня?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336551" y="1117600"/>
            <a:ext cx="72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Языки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241551" y="11176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Слова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879726" y="1117600"/>
            <a:ext cx="2886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под влиянием Духа Святого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241551" y="1393825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управлены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3336926" y="1393825"/>
            <a:ext cx="2400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Богу но под контролем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2241551" y="1670050"/>
            <a:ext cx="1400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говорящего.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2241551" y="1946275"/>
            <a:ext cx="3771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Непонятно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другим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и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говорящему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без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2241551" y="2212975"/>
            <a:ext cx="11606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толковани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2241551" y="2489200"/>
            <a:ext cx="40409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Тип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молитвы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для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назидания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самого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себя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2241551" y="2765425"/>
            <a:ext cx="453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Павел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ценит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этот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дар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: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говорит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на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языках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сам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2241551" y="3041650"/>
            <a:ext cx="2505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 желает это для других.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2241551" y="3317875"/>
            <a:ext cx="2105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Павел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дает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пределы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4232276" y="3317875"/>
            <a:ext cx="209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–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403726" y="3317875"/>
            <a:ext cx="187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 церкви только с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2241551" y="3584575"/>
            <a:ext cx="1409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толкованием.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2241551" y="3860800"/>
            <a:ext cx="4377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Не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доказательство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покаяния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или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крещение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2241551" y="4137025"/>
            <a:ext cx="1619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Духом Святым.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6813551" y="1117600"/>
            <a:ext cx="200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336551" y="4408488"/>
            <a:ext cx="561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Вера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2241551" y="4408488"/>
            <a:ext cx="297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Вера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для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определенного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чуда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6813551" y="4408488"/>
            <a:ext cx="200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36551" y="4689475"/>
            <a:ext cx="1514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Мученичество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2241551" y="4689475"/>
            <a:ext cx="207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Умереть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для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Иисуса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6813551" y="4689475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336551" y="4968875"/>
            <a:ext cx="1085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Безбрачие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2241551" y="4968875"/>
            <a:ext cx="456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Остаться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без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мужа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или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жены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чтобы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служить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2241551" y="5245100"/>
            <a:ext cx="1285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Богу лучше.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6813551" y="4968875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336551" y="5518150"/>
            <a:ext cx="168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Слово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мудрости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2241551" y="5518150"/>
            <a:ext cx="4373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Дар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понимани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для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определенно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й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ситуации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6813551" y="5518150"/>
            <a:ext cx="200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336551" y="5797550"/>
            <a:ext cx="695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Слово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984251" y="579755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знания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2241551" y="5797550"/>
            <a:ext cx="207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Сверхъестественное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4298951" y="5797550"/>
            <a:ext cx="1933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знание через Духа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2241551" y="6073775"/>
            <a:ext cx="885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Святого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6813551" y="5797550"/>
            <a:ext cx="200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336551" y="6346825"/>
            <a:ext cx="1704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Дары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исцелений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2241551" y="6346825"/>
            <a:ext cx="333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Бог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дает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дары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исцелений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церкви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6813551" y="6346825"/>
            <a:ext cx="409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>
            <a:off x="7118351" y="6346825"/>
            <a:ext cx="209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–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3" name="Rectangle 65"/>
          <p:cNvSpPr>
            <a:spLocks noChangeArrowheads="1"/>
          </p:cNvSpPr>
          <p:nvPr/>
        </p:nvSpPr>
        <p:spPr bwMode="auto">
          <a:xfrm>
            <a:off x="7289801" y="6346825"/>
            <a:ext cx="1323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исцелители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2" grpId="0"/>
      <p:bldP spid="2073" grpId="0"/>
      <p:bldP spid="2074" grpId="0"/>
      <p:bldP spid="2075" grpId="0"/>
      <p:bldP spid="2076" grpId="0"/>
      <p:bldP spid="2077" grpId="0"/>
      <p:bldP spid="2078" grpId="0"/>
      <p:bldP spid="2079" grpId="0"/>
      <p:bldP spid="2080" grpId="0"/>
      <p:bldP spid="2081" grpId="0"/>
      <p:bldP spid="2082" grpId="0"/>
      <p:bldP spid="2083" grpId="0"/>
      <p:bldP spid="2085" grpId="0"/>
      <p:bldP spid="2086" grpId="0"/>
      <p:bldP spid="2087" grpId="0"/>
      <p:bldP spid="2088" grpId="0"/>
      <p:bldP spid="2089" grpId="0"/>
      <p:bldP spid="2090" grpId="0"/>
      <p:bldP spid="2091" grpId="0"/>
      <p:bldP spid="2092" grpId="0"/>
      <p:bldP spid="2093" grpId="0"/>
      <p:bldP spid="2094" grpId="0"/>
      <p:bldP spid="2095" grpId="0"/>
      <p:bldP spid="2096" grpId="0"/>
      <p:bldP spid="2097" grpId="0"/>
      <p:bldP spid="2098" grpId="0"/>
      <p:bldP spid="2099" grpId="0"/>
      <p:bldP spid="2100" grpId="0"/>
      <p:bldP spid="2101" grpId="0"/>
      <p:bldP spid="2102" grpId="0"/>
      <p:bldP spid="2103" grpId="0"/>
      <p:bldP spid="2104" grpId="0"/>
      <p:bldP spid="2105" grpId="0"/>
      <p:bldP spid="2106" grpId="0"/>
      <p:bldP spid="2107" grpId="0"/>
      <p:bldP spid="2108" grpId="0"/>
      <p:bldP spid="2109" grpId="0"/>
      <p:bldP spid="2110" grpId="0"/>
      <p:bldP spid="2111" grpId="0"/>
      <p:bldP spid="21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1" y="228597"/>
          <a:ext cx="8610599" cy="6363192"/>
        </p:xfrm>
        <a:graphic>
          <a:graphicData uri="http://schemas.openxmlformats.org/drawingml/2006/table">
            <a:tbl>
              <a:tblPr/>
              <a:tblGrid>
                <a:gridCol w="1904999"/>
                <a:gridCol w="4572000"/>
                <a:gridCol w="2133600"/>
              </a:tblGrid>
              <a:tr h="313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j-lt"/>
                          <a:ea typeface="Times New Roman"/>
                        </a:rPr>
                        <a:t>Название дара</a:t>
                      </a:r>
                      <a:endParaRPr lang="en-GB" sz="28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j-lt"/>
                          <a:ea typeface="Times New Roman"/>
                        </a:rPr>
                        <a:t>Описание</a:t>
                      </a:r>
                      <a:endParaRPr lang="en-GB" sz="28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j-lt"/>
                          <a:ea typeface="Times New Roman"/>
                        </a:rPr>
                        <a:t>Пользуется сегодня?</a:t>
                      </a:r>
                      <a:endParaRPr lang="en-GB" sz="28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Языки</a:t>
                      </a: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Слова</a:t>
                      </a: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 под влиянием Духа Святого </a:t>
                      </a:r>
                      <a:r>
                        <a:rPr lang="ru-RU" sz="1800" baseline="0" dirty="0" err="1" smtClean="0">
                          <a:latin typeface="Times New Roman"/>
                          <a:ea typeface="Times New Roman"/>
                        </a:rPr>
                        <a:t>управлены</a:t>
                      </a: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 Богу но под контролем говорящего.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Непонятно другим и говорящему без толкование.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Тип молитвы для назидания себя.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Павел ценит этот дар: говорит на языках сам и желает это для других.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Павел дает пределы – в церкви только с толкованием.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Не доказательство покаяния или крещением Духом Святым.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Вера</a:t>
                      </a: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Вера для определенного чуда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Мученичество</a:t>
                      </a: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Умереть для Иисуса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Безбрачие</a:t>
                      </a: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Остаться без мужа или жены, чтобы служить Богу лучше.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Слово мудрости</a:t>
                      </a: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Дар понимание для определенного ситуации.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Слово</a:t>
                      </a: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 знания</a:t>
                      </a: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Сверхъестественное</a:t>
                      </a: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 знание через Духа Святого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Дары исцелений</a:t>
                      </a: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Бог дает дары исцелений церкви.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Да – исцелители?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1" y="228597"/>
          <a:ext cx="8610599" cy="5608320"/>
        </p:xfrm>
        <a:graphic>
          <a:graphicData uri="http://schemas.openxmlformats.org/drawingml/2006/table">
            <a:tbl>
              <a:tblPr/>
              <a:tblGrid>
                <a:gridCol w="2057399"/>
                <a:gridCol w="4191000"/>
                <a:gridCol w="2362200"/>
              </a:tblGrid>
              <a:tr h="313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Times New Roman"/>
                        </a:rPr>
                        <a:t>Название дара</a:t>
                      </a:r>
                      <a:endParaRPr lang="en-GB" sz="32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Times New Roman"/>
                        </a:rPr>
                        <a:t>Описание</a:t>
                      </a:r>
                      <a:endParaRPr lang="en-GB" sz="32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j-lt"/>
                          <a:ea typeface="Times New Roman"/>
                        </a:rPr>
                        <a:t>Пользуется сегодня?</a:t>
                      </a:r>
                      <a:endParaRPr lang="en-GB" sz="3200" dirty="0">
                        <a:latin typeface="+mj-lt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Чудотворение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Сверхъестественные</a:t>
                      </a:r>
                      <a:r>
                        <a:rPr lang="ru-RU" sz="1900" baseline="0" dirty="0" smtClean="0">
                          <a:latin typeface="Times New Roman"/>
                          <a:ea typeface="Times New Roman"/>
                        </a:rPr>
                        <a:t> действия – </a:t>
                      </a:r>
                      <a:r>
                        <a:rPr lang="ru-RU" sz="1900" baseline="0" dirty="0" err="1" smtClean="0">
                          <a:latin typeface="Times New Roman"/>
                          <a:ea typeface="Times New Roman"/>
                        </a:rPr>
                        <a:t>изгонение</a:t>
                      </a:r>
                      <a:r>
                        <a:rPr lang="ru-RU" sz="19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900" baseline="0" dirty="0" smtClean="0">
                          <a:latin typeface="Times New Roman"/>
                          <a:ea typeface="Times New Roman"/>
                        </a:rPr>
                        <a:t>злых духов, воскресение мертвых и чудо природы.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Различие духов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Различие пророков или различие</a:t>
                      </a:r>
                      <a:r>
                        <a:rPr lang="ru-RU" sz="1900" baseline="0" dirty="0" smtClean="0">
                          <a:latin typeface="Times New Roman"/>
                          <a:ea typeface="Times New Roman"/>
                        </a:rPr>
                        <a:t> хороших от злых духов.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Истолкование</a:t>
                      </a:r>
                      <a:r>
                        <a:rPr lang="ru-RU" sz="1900" baseline="0" dirty="0" smtClean="0">
                          <a:latin typeface="Times New Roman"/>
                          <a:ea typeface="Times New Roman"/>
                        </a:rPr>
                        <a:t> языков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Перевод языков на обычный язык.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Апостолы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Основание и созидание церквей 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Евангелисты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Благовествовать неверующим, чтобы они стали ученики И.Х.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Вспоможение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Предложение поддержки</a:t>
                      </a:r>
                      <a:r>
                        <a:rPr lang="ru-RU" sz="1900" baseline="0" dirty="0" smtClean="0">
                          <a:latin typeface="Times New Roman"/>
                          <a:ea typeface="Times New Roman"/>
                        </a:rPr>
                        <a:t> и помощь другим.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Управление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Выполнение, осуществление планов для церкви или организации.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Пастырь</a:t>
                      </a:r>
                      <a:endParaRPr lang="en-GB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Ответственность и забота за группу верующих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900" dirty="0">
                        <a:latin typeface="Times New Roman"/>
                        <a:ea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/>
          <p:cNvSpPr>
            <a:spLocks noChangeAspect="1" noChangeArrowheads="1" noTextEdit="1"/>
          </p:cNvSpPr>
          <p:nvPr/>
        </p:nvSpPr>
        <p:spPr bwMode="auto">
          <a:xfrm>
            <a:off x="157163" y="506413"/>
            <a:ext cx="8829675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324101" y="630238"/>
            <a:ext cx="9525" cy="5619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515101" y="630238"/>
            <a:ext cx="9525" cy="5619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61938" y="160655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61938" y="248285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61938" y="305435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61938" y="3635376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61938" y="393065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61938" y="450215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61938" y="5083176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261938" y="56642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66701" y="630238"/>
            <a:ext cx="9525" cy="5619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8877301" y="630238"/>
            <a:ext cx="9525" cy="5619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261938" y="635001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261938" y="6245226"/>
            <a:ext cx="8629650" cy="9525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450851" y="630238"/>
            <a:ext cx="20574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Название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869951" y="1116013"/>
            <a:ext cx="11049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дара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3546476" y="630238"/>
            <a:ext cx="20193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Описание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6699251" y="630238"/>
            <a:ext cx="23717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Пользуется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6908801" y="1116013"/>
            <a:ext cx="18573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сегодня?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36551" y="1633538"/>
            <a:ext cx="14497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Чудотворени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2393951" y="1633538"/>
            <a:ext cx="2209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Сверхъестественные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4575176" y="1633538"/>
            <a:ext cx="1066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действия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5556251" y="1633538"/>
            <a:ext cx="2190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–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2393951" y="1928813"/>
            <a:ext cx="1123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изгонение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3479801" y="1928813"/>
            <a:ext cx="26765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злых духов, воскресение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2393951" y="2214563"/>
            <a:ext cx="262424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мертвых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и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чуд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а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природы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6584951" y="1633538"/>
            <a:ext cx="2095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336551" y="2503488"/>
            <a:ext cx="1676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Различие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духов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2393951" y="2503488"/>
            <a:ext cx="34480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Различие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пророков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или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различие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2393951" y="2798763"/>
            <a:ext cx="2552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хороших от злых духов.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6584951" y="2503488"/>
            <a:ext cx="361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336551" y="3081338"/>
            <a:ext cx="15335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Истолкование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336551" y="3376613"/>
            <a:ext cx="8096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языков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2393951" y="3081338"/>
            <a:ext cx="36099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Перевод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языков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на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обычный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язык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6584951" y="3081338"/>
            <a:ext cx="2095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336551" y="3660776"/>
            <a:ext cx="1123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Апостолы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2393951" y="3660776"/>
            <a:ext cx="34194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Основание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и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созидание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церквей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5" name="Rectangle 43"/>
          <p:cNvSpPr>
            <a:spLocks noChangeArrowheads="1"/>
          </p:cNvSpPr>
          <p:nvPr/>
        </p:nvSpPr>
        <p:spPr bwMode="auto">
          <a:xfrm>
            <a:off x="6584951" y="3660776"/>
            <a:ext cx="2095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336551" y="3951288"/>
            <a:ext cx="1409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Евангелисты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7" name="Rectangle 45"/>
          <p:cNvSpPr>
            <a:spLocks noChangeArrowheads="1"/>
          </p:cNvSpPr>
          <p:nvPr/>
        </p:nvSpPr>
        <p:spPr bwMode="auto">
          <a:xfrm>
            <a:off x="2393951" y="3951288"/>
            <a:ext cx="39719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Благовествовать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неверующим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чтобы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2393951" y="4246563"/>
            <a:ext cx="273286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они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стали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ученик</a:t>
            </a:r>
            <a:r>
              <a:rPr kumimoji="0" lang="ru-RU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ами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И.Х.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6584951" y="3951288"/>
            <a:ext cx="361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0" name="Rectangle 48"/>
          <p:cNvSpPr>
            <a:spLocks noChangeArrowheads="1"/>
          </p:cNvSpPr>
          <p:nvPr/>
        </p:nvSpPr>
        <p:spPr bwMode="auto">
          <a:xfrm>
            <a:off x="336551" y="4529138"/>
            <a:ext cx="1430392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Вспоможени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2393951" y="4529138"/>
            <a:ext cx="2667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Предложение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поддержки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auto">
          <a:xfrm>
            <a:off x="5022851" y="4529138"/>
            <a:ext cx="11525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и помощь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auto">
          <a:xfrm>
            <a:off x="2393951" y="4824413"/>
            <a:ext cx="8953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другим.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auto">
          <a:xfrm>
            <a:off x="6584951" y="4529138"/>
            <a:ext cx="361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5" name="Rectangle 53"/>
          <p:cNvSpPr>
            <a:spLocks noChangeArrowheads="1"/>
          </p:cNvSpPr>
          <p:nvPr/>
        </p:nvSpPr>
        <p:spPr bwMode="auto">
          <a:xfrm>
            <a:off x="336551" y="5108576"/>
            <a:ext cx="122411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Управлени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auto">
          <a:xfrm>
            <a:off x="2393951" y="5108576"/>
            <a:ext cx="3876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Выполнение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осуществление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планов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7" name="Rectangle 55"/>
          <p:cNvSpPr>
            <a:spLocks noChangeArrowheads="1"/>
          </p:cNvSpPr>
          <p:nvPr/>
        </p:nvSpPr>
        <p:spPr bwMode="auto">
          <a:xfrm>
            <a:off x="2393951" y="5403851"/>
            <a:ext cx="3048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для церкви или организации.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auto">
          <a:xfrm>
            <a:off x="6584951" y="5108576"/>
            <a:ext cx="361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336551" y="5688013"/>
            <a:ext cx="9715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Пастырь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0" name="Rectangle 58"/>
          <p:cNvSpPr>
            <a:spLocks noChangeArrowheads="1"/>
          </p:cNvSpPr>
          <p:nvPr/>
        </p:nvSpPr>
        <p:spPr bwMode="auto">
          <a:xfrm>
            <a:off x="2393951" y="5688013"/>
            <a:ext cx="3810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Ответственность и забота за группу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auto">
          <a:xfrm>
            <a:off x="2393951" y="5983288"/>
            <a:ext cx="11620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верующих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auto">
          <a:xfrm>
            <a:off x="6584951" y="5688013"/>
            <a:ext cx="361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Да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7" grpId="0"/>
      <p:bldP spid="3098" grpId="0"/>
      <p:bldP spid="3099" grpId="0"/>
      <p:bldP spid="3101" grpId="0"/>
      <p:bldP spid="3102" grpId="0"/>
      <p:bldP spid="3103" grpId="0"/>
      <p:bldP spid="3104" grpId="0"/>
      <p:bldP spid="3105" grpId="0"/>
      <p:bldP spid="3106" grpId="0"/>
      <p:bldP spid="3107" grpId="0"/>
      <p:bldP spid="3108" grpId="0"/>
      <p:bldP spid="3109" grpId="0"/>
      <p:bldP spid="3110" grpId="0"/>
      <p:bldP spid="3111" grpId="0"/>
      <p:bldP spid="3112" grpId="0"/>
      <p:bldP spid="3113" grpId="0"/>
      <p:bldP spid="3114" grpId="0"/>
      <p:bldP spid="3115" grpId="0"/>
      <p:bldP spid="3116" grpId="0"/>
      <p:bldP spid="3117" grpId="0"/>
      <p:bldP spid="3118" grpId="0"/>
      <p:bldP spid="3119" grpId="0"/>
      <p:bldP spid="3120" grpId="0"/>
      <p:bldP spid="3121" grpId="0"/>
      <p:bldP spid="3122" grpId="0"/>
      <p:bldP spid="3123" grpId="0"/>
      <p:bldP spid="3124" grpId="0"/>
      <p:bldP spid="3125" grpId="0"/>
      <p:bldP spid="3126" grpId="0"/>
      <p:bldP spid="3127" grpId="0"/>
      <p:bldP spid="3128" grpId="0"/>
      <p:bldP spid="3129" grpId="0"/>
      <p:bldP spid="3130" grpId="0"/>
      <p:bldP spid="3131" grpId="0"/>
      <p:bldP spid="31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категории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ru-RU" sz="2800" dirty="0" smtClean="0"/>
              <a:t>Сверхъестественные, видные явления Духа Святого в церкви (слово мудрости, слово </a:t>
            </a:r>
            <a:r>
              <a:rPr lang="ru-RU" sz="2800" dirty="0" smtClean="0"/>
              <a:t>знания, </a:t>
            </a:r>
            <a:r>
              <a:rPr lang="ru-RU" sz="2800" dirty="0" smtClean="0"/>
              <a:t>вера, дары исцелений, </a:t>
            </a:r>
            <a:r>
              <a:rPr lang="ru-RU" sz="2800" dirty="0" smtClean="0"/>
              <a:t>чудотворения, </a:t>
            </a:r>
            <a:r>
              <a:rPr lang="ru-RU" sz="2800" dirty="0" smtClean="0"/>
              <a:t>пророчество, различие духов, языки, истолкование языков.)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категории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457200" indent="-457200"/>
            <a:r>
              <a:rPr lang="ru-RU" sz="2800" dirty="0" smtClean="0"/>
              <a:t>2) </a:t>
            </a:r>
            <a:r>
              <a:rPr lang="ru-RU" sz="2800" dirty="0" smtClean="0"/>
              <a:t>Действия </a:t>
            </a:r>
            <a:r>
              <a:rPr lang="ru-RU" sz="2800" dirty="0" smtClean="0"/>
              <a:t>служения, не всегда видны, и часто вне церкви.  (</a:t>
            </a:r>
            <a:r>
              <a:rPr lang="ru-RU" sz="2800" dirty="0" smtClean="0"/>
              <a:t>вспоможения, управления, </a:t>
            </a:r>
            <a:r>
              <a:rPr lang="ru-RU" sz="2800" dirty="0" smtClean="0"/>
              <a:t>служение, увещевание, раздавать, начальник, благотворение.)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категории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457200" indent="-457200"/>
            <a:r>
              <a:rPr lang="ru-RU" sz="2800" dirty="0" smtClean="0"/>
              <a:t>3) Должности церкви (апостолы, пророки, учители, евангелисты, пастыри)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Давать студентам Библейское понимание о духовных дарах.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Давать студентам узнать какие духовные дары у них есть, и как их использовать.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Полный ли этот список?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4373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Работа с детьми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Миссионер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Музыкальное служение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Ходатайство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Рукоделье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Гостеприимство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Пантомим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дает дары?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2746248" cy="18673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1ое к </a:t>
            </a:r>
            <a:r>
              <a:rPr lang="ru-RU" sz="2800" dirty="0" err="1" smtClean="0"/>
              <a:t>Кор</a:t>
            </a:r>
            <a:r>
              <a:rPr lang="ru-RU" sz="2800" dirty="0" smtClean="0"/>
              <a:t>. 12:28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1ое к </a:t>
            </a:r>
            <a:r>
              <a:rPr lang="ru-RU" sz="2800" dirty="0" err="1" smtClean="0"/>
              <a:t>Кор</a:t>
            </a:r>
            <a:r>
              <a:rPr lang="ru-RU" sz="2800" dirty="0" smtClean="0"/>
              <a:t>. 12:11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err="1" smtClean="0"/>
              <a:t>Еф</a:t>
            </a:r>
            <a:r>
              <a:rPr lang="ru-RU" sz="2800" dirty="0" smtClean="0"/>
              <a:t>. 4:7, 11-13</a:t>
            </a:r>
          </a:p>
          <a:p>
            <a:endParaRPr lang="en-GB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200400" y="2704664"/>
            <a:ext cx="2746248" cy="1867336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:Бог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:Дух Святой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:Иисус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это значит для нас?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7723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Мы получаем дары благодатью, не заслужены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Бог не ошибается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Бог дает каждому без лицеприятия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Бог получает славу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Мы сотрудники с Богом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Мы видим многообразие, мы не клоны, мы не должны завидовать других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Когда и как получает человек духовный дар?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4769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Когда человек принимает Христа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Но, 1ое к </a:t>
            </a:r>
            <a:r>
              <a:rPr lang="ru-RU" sz="2800" dirty="0" err="1" smtClean="0"/>
              <a:t>Кор</a:t>
            </a:r>
            <a:r>
              <a:rPr lang="ru-RU" sz="2800" dirty="0" smtClean="0"/>
              <a:t> 14:1 «ревнуйте о духовных дарах»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Есть разница между нашими духовными дарами и нашими естественными способностями?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чего мы получаем духовные дары?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696136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Для созидания церкви, для служения друг другу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Для славы Божьей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 algn="ctr">
              <a:buFont typeface="Arial" pitchFamily="34" charset="0"/>
              <a:buChar char="•"/>
            </a:pPr>
            <a:r>
              <a:rPr lang="ru-RU" sz="3200" dirty="0" smtClean="0"/>
              <a:t>Вы хотите созидать свою церковь?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люди не использует свои дары?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4007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Боится делать ошибки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Боится неодобрения окружающих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Боится брать ответственность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Откуда мы узнаем какие у нас дары?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934136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Через опыт (У.Ц.)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Анкеты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Мнение других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Познание Бога, через молитву и общение с Богом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По желанию/по сердцу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Где мы можем использовать свои дары?</a:t>
            </a:r>
            <a:endParaRPr lang="en-GB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В наших семьях?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На работе?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В ежедневной жизни?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609600"/>
            <a:ext cx="7772400" cy="1362456"/>
          </a:xfrm>
        </p:spPr>
        <p:txBody>
          <a:bodyPr/>
          <a:lstStyle/>
          <a:p>
            <a:r>
              <a:rPr lang="ru-RU" dirty="0" smtClean="0"/>
              <a:t>Советы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86536"/>
          </a:xfrm>
        </p:spPr>
        <p:txBody>
          <a:bodyPr>
            <a:normAutofit fontScale="6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4400" dirty="0" smtClean="0"/>
              <a:t>Будьте активными, где вы сейчас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/>
              <a:t>Будьте готовы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/>
              <a:t>Не отказываетесь от дел, потому что это не ваш дар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/>
              <a:t>Не забудьте, что не всегда приятно использовать наши дары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/>
              <a:t>Надо развивать и выращивать наши дары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609600"/>
            <a:ext cx="7772400" cy="1362456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Евангелие от Матфея 25:14-30</a:t>
            </a:r>
          </a:p>
          <a:p>
            <a:endParaRPr lang="ru-RU" sz="3200" dirty="0" smtClean="0"/>
          </a:p>
          <a:p>
            <a:pPr algn="ctr"/>
            <a:r>
              <a:rPr lang="ru-RU" sz="3200" dirty="0" smtClean="0"/>
              <a:t>Не использовать свои дары – это грех!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термина</a:t>
            </a:r>
            <a:r>
              <a:rPr lang="en-GB" dirty="0" smtClean="0"/>
              <a:t> «</a:t>
            </a:r>
            <a:r>
              <a:rPr lang="ru-RU" dirty="0" smtClean="0"/>
              <a:t>духовный дар</a:t>
            </a:r>
            <a:r>
              <a:rPr lang="en-GB" dirty="0" smtClean="0"/>
              <a:t>».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437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(1-ое послание к Коринфянам 14:1)</a:t>
            </a:r>
          </a:p>
          <a:p>
            <a:r>
              <a:rPr lang="ru-RU" sz="2800" dirty="0" smtClean="0"/>
              <a:t>«</a:t>
            </a:r>
            <a:r>
              <a:rPr lang="ru-RU" sz="2800" dirty="0" err="1" smtClean="0"/>
              <a:t>х</a:t>
            </a:r>
            <a:r>
              <a:rPr lang="ru-RU" sz="2800" dirty="0" err="1" smtClean="0"/>
              <a:t>арисмата</a:t>
            </a:r>
            <a:r>
              <a:rPr lang="ru-RU" sz="2800" dirty="0" smtClean="0"/>
              <a:t>» = дары благодати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pPr algn="ctr"/>
            <a:r>
              <a:rPr lang="ru-RU" sz="2800" dirty="0" smtClean="0"/>
              <a:t>Духовный дар – любое христианское действие любви или служения для созидания церкви под влиянием Духа Святого.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685800"/>
            <a:ext cx="7772400" cy="1362456"/>
          </a:xfrm>
        </p:spPr>
        <p:txBody>
          <a:bodyPr/>
          <a:lstStyle/>
          <a:p>
            <a:r>
              <a:rPr lang="ru-RU" dirty="0" smtClean="0"/>
              <a:t>К Римлянам 12:6-8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438400"/>
            <a:ext cx="7772400" cy="4038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Пророчество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Служение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Учитель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Увещатель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err="1" smtClean="0"/>
              <a:t>Раздаватель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Начальник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Благотворитель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0"/>
            <a:ext cx="7772400" cy="1362456"/>
          </a:xfrm>
        </p:spPr>
        <p:txBody>
          <a:bodyPr/>
          <a:lstStyle/>
          <a:p>
            <a:r>
              <a:rPr lang="ru-RU" dirty="0" smtClean="0"/>
              <a:t>1 Коринфянам 13:1-3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103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Языки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Пророчество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Вера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Раздавать имение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Мученичество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0"/>
            <a:ext cx="7772400" cy="1362456"/>
          </a:xfrm>
        </p:spPr>
        <p:txBody>
          <a:bodyPr/>
          <a:lstStyle/>
          <a:p>
            <a:r>
              <a:rPr lang="ru-RU" dirty="0" smtClean="0"/>
              <a:t>1 Коринфянам 7:7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103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Безбрачие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0"/>
            <a:ext cx="7772400" cy="1362456"/>
          </a:xfrm>
        </p:spPr>
        <p:txBody>
          <a:bodyPr/>
          <a:lstStyle/>
          <a:p>
            <a:r>
              <a:rPr lang="ru-RU" dirty="0" smtClean="0"/>
              <a:t>1 Коринфянам 12:8-11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848536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Слово мудрости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Слово </a:t>
            </a:r>
            <a:r>
              <a:rPr lang="ru-RU" sz="2800" dirty="0" smtClean="0"/>
              <a:t>знания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Вера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Дары </a:t>
            </a:r>
            <a:r>
              <a:rPr lang="ru-RU" sz="2800" dirty="0" smtClean="0"/>
              <a:t>исцелений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Чудотворения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Пророчество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Различие духов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Языки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Истолкование языков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0"/>
            <a:ext cx="7772400" cy="1362456"/>
          </a:xfrm>
        </p:spPr>
        <p:txBody>
          <a:bodyPr/>
          <a:lstStyle/>
          <a:p>
            <a:r>
              <a:rPr lang="ru-RU" dirty="0" smtClean="0"/>
              <a:t>1 Коринфянам 12: 27-30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772336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Апостолы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Пророки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Учители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Силы </a:t>
            </a:r>
            <a:r>
              <a:rPr lang="ru-RU" sz="2800" dirty="0" smtClean="0"/>
              <a:t>чудодейственные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Дары исцелений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Вспоможения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Управления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Разные языки</a:t>
            </a:r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0"/>
            <a:ext cx="7772400" cy="1362456"/>
          </a:xfrm>
        </p:spPr>
        <p:txBody>
          <a:bodyPr/>
          <a:lstStyle/>
          <a:p>
            <a:r>
              <a:rPr lang="ru-RU" dirty="0" smtClean="0"/>
              <a:t>К Ефесянам 4:11-13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7723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Апостолы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Пророки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Евангелисты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Пастыри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Учители</a:t>
            </a:r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1122</Words>
  <Application>Microsoft Office PowerPoint</Application>
  <PresentationFormat>On-screen Show (4:3)</PresentationFormat>
  <Paragraphs>359</Paragraphs>
  <Slides>29</Slides>
  <Notes>29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Духовные Дары</vt:lpstr>
      <vt:lpstr>Цели</vt:lpstr>
      <vt:lpstr>Определение термина «духовный дар».</vt:lpstr>
      <vt:lpstr>К Римлянам 12:6-8</vt:lpstr>
      <vt:lpstr>1 Коринфянам 13:1-3</vt:lpstr>
      <vt:lpstr>1 Коринфянам 7:7</vt:lpstr>
      <vt:lpstr>1 Коринфянам 12:8-11 </vt:lpstr>
      <vt:lpstr>1 Коринфянам 12: 27-30 </vt:lpstr>
      <vt:lpstr>К Ефесянам 4:11-13 </vt:lpstr>
      <vt:lpstr>1 Петра 4:10-11</vt:lpstr>
      <vt:lpstr>Slide 11</vt:lpstr>
      <vt:lpstr>Slide 12</vt:lpstr>
      <vt:lpstr>Slide 13</vt:lpstr>
      <vt:lpstr>Slide 14</vt:lpstr>
      <vt:lpstr>Slide 15</vt:lpstr>
      <vt:lpstr>Slide 16</vt:lpstr>
      <vt:lpstr>3 категории </vt:lpstr>
      <vt:lpstr>3 категории </vt:lpstr>
      <vt:lpstr>3 категории </vt:lpstr>
      <vt:lpstr>Полный ли этот список?</vt:lpstr>
      <vt:lpstr>Кто дает дары?</vt:lpstr>
      <vt:lpstr>Что это значит для нас?</vt:lpstr>
      <vt:lpstr>Когда и как получает человек духовный дар?</vt:lpstr>
      <vt:lpstr>Для чего мы получаем духовные дары?</vt:lpstr>
      <vt:lpstr>Почему люди не использует свои дары?</vt:lpstr>
      <vt:lpstr>Откуда мы узнаем какие у нас дары?</vt:lpstr>
      <vt:lpstr>Где мы можем использовать свои дары?</vt:lpstr>
      <vt:lpstr>Советы</vt:lpstr>
      <vt:lpstr>Вывод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Духовные Дары</dc:title>
  <dc:creator>NewLaptop</dc:creator>
  <cp:lastModifiedBy>Cleaver</cp:lastModifiedBy>
  <cp:revision>35</cp:revision>
  <dcterms:created xsi:type="dcterms:W3CDTF">2006-08-16T00:00:00Z</dcterms:created>
  <dcterms:modified xsi:type="dcterms:W3CDTF">2010-08-19T03:54:01Z</dcterms:modified>
</cp:coreProperties>
</file>